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56" r:id="rId2"/>
    <p:sldId id="257" r:id="rId3"/>
    <p:sldId id="273" r:id="rId4"/>
    <p:sldId id="263" r:id="rId5"/>
    <p:sldId id="258" r:id="rId6"/>
    <p:sldId id="259" r:id="rId7"/>
    <p:sldId id="261" r:id="rId8"/>
    <p:sldId id="271" r:id="rId9"/>
    <p:sldId id="265" r:id="rId10"/>
    <p:sldId id="268" r:id="rId11"/>
    <p:sldId id="272" r:id="rId12"/>
    <p:sldId id="270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1A7B"/>
    <a:srgbClr val="071CA2"/>
    <a:srgbClr val="0000E2"/>
    <a:srgbClr val="050BAF"/>
    <a:srgbClr val="031ED4"/>
    <a:srgbClr val="65D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-74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10.jpg>
</file>

<file path=ppt/media/image11.gif>
</file>

<file path=ppt/media/image12.jpg>
</file>

<file path=ppt/media/image2.png>
</file>

<file path=ppt/media/image3.png>
</file>

<file path=ppt/media/image4.jpg>
</file>

<file path=ppt/media/image5.jpg>
</file>

<file path=ppt/media/image6.jpe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9229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122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8584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0629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011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651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472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423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953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211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1644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BDC06-9805-4E46-BC03-84C0432115CD}" type="datetimeFigureOut">
              <a:rPr lang="en-GB" smtClean="0"/>
              <a:t>6/30/14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E3A1C-AC25-4A0F-888F-6A86C8CBC6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963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5D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14" y="0"/>
            <a:ext cx="12219214" cy="71319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B. Nederstigt, A. Sen, M. </a:t>
            </a:r>
            <a:r>
              <a:rPr lang="en-GB" dirty="0" err="1" smtClean="0">
                <a:solidFill>
                  <a:schemeClr val="bg1"/>
                </a:solidFill>
              </a:rPr>
              <a:t>Voinea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367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66407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31ED4"/>
                </a:solidFill>
              </a:rPr>
              <a:t>Inverted File TF-IDF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1" y="1825625"/>
            <a:ext cx="6206524" cy="4351338"/>
          </a:xfrm>
        </p:spPr>
        <p:txBody>
          <a:bodyPr/>
          <a:lstStyle/>
          <a:p>
            <a:r>
              <a:rPr lang="en-GB" dirty="0" smtClean="0">
                <a:solidFill>
                  <a:srgbClr val="031ED4"/>
                </a:solidFill>
              </a:rPr>
              <a:t>Map -&gt; Parse xml document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Combine -&gt; Tokenize &amp; compute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Reduce -&gt; Compute TF, IDF &amp; TF-IDF per word</a:t>
            </a:r>
          </a:p>
          <a:p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pic>
        <p:nvPicPr>
          <p:cNvPr id="3" name="Picture 2" descr="Hadoop_log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82" b="29913"/>
          <a:stretch/>
        </p:blipFill>
        <p:spPr>
          <a:xfrm>
            <a:off x="4218017" y="4735931"/>
            <a:ext cx="4161325" cy="1164277"/>
          </a:xfrm>
          <a:prstGeom prst="rect">
            <a:avLst/>
          </a:prstGeom>
        </p:spPr>
      </p:pic>
      <p:pic>
        <p:nvPicPr>
          <p:cNvPr id="4" name="Picture 3" descr="tf-idf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9886" y="3538998"/>
            <a:ext cx="40640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073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4786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Hadoop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4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1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31ED4"/>
                </a:solidFill>
              </a:rPr>
              <a:t>Graph Analysis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837556" y="4861082"/>
            <a:ext cx="362710" cy="483201"/>
          </a:xfrm>
        </p:spPr>
        <p:txBody>
          <a:bodyPr>
            <a:normAutofit fontScale="40000" lnSpcReduction="20000"/>
          </a:bodyPr>
          <a:lstStyle/>
          <a:p>
            <a:endParaRPr lang="en-GB" dirty="0" smtClean="0">
              <a:solidFill>
                <a:srgbClr val="031ED4"/>
              </a:solidFill>
            </a:endParaRPr>
          </a:p>
          <a:p>
            <a:pPr marL="0" indent="0">
              <a:buNone/>
            </a:pPr>
            <a:r>
              <a:rPr lang="en-GB" dirty="0" smtClean="0">
                <a:solidFill>
                  <a:srgbClr val="031ED4"/>
                </a:solidFill>
              </a:rPr>
              <a:t>1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pic>
        <p:nvPicPr>
          <p:cNvPr id="8" name="Picture 7" descr="Hadoop_log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82" b="29913"/>
          <a:stretch/>
        </p:blipFill>
        <p:spPr>
          <a:xfrm>
            <a:off x="5911206" y="1198304"/>
            <a:ext cx="2810595" cy="786363"/>
          </a:xfrm>
          <a:prstGeom prst="rect">
            <a:avLst/>
          </a:prstGeom>
        </p:spPr>
      </p:pic>
      <p:pic>
        <p:nvPicPr>
          <p:cNvPr id="4" name="Picture 3" descr="apache_giraph-100050182-lar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99" y="1717428"/>
            <a:ext cx="1755676" cy="1174487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1148323" y="3288458"/>
            <a:ext cx="646141" cy="659983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16" name="Straight Connector 15"/>
          <p:cNvCxnSpPr>
            <a:stCxn id="12" idx="6"/>
            <a:endCxn id="36" idx="2"/>
          </p:cNvCxnSpPr>
          <p:nvPr/>
        </p:nvCxnSpPr>
        <p:spPr>
          <a:xfrm flipV="1">
            <a:off x="1794464" y="3564838"/>
            <a:ext cx="1370862" cy="53612"/>
          </a:xfrm>
          <a:prstGeom prst="line">
            <a:avLst/>
          </a:prstGeom>
          <a:ln>
            <a:headEnd type="none"/>
            <a:tailEnd type="non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34" idx="0"/>
          </p:cNvCxnSpPr>
          <p:nvPr/>
        </p:nvCxnSpPr>
        <p:spPr>
          <a:xfrm flipH="1">
            <a:off x="1182080" y="3962247"/>
            <a:ext cx="253491" cy="96963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5"/>
            <a:endCxn id="35" idx="1"/>
          </p:cNvCxnSpPr>
          <p:nvPr/>
        </p:nvCxnSpPr>
        <p:spPr>
          <a:xfrm>
            <a:off x="1699839" y="3851789"/>
            <a:ext cx="924587" cy="119108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859009" y="4931877"/>
            <a:ext cx="646141" cy="659983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5" name="Oval 34"/>
          <p:cNvSpPr/>
          <p:nvPr/>
        </p:nvSpPr>
        <p:spPr>
          <a:xfrm>
            <a:off x="2529801" y="4946220"/>
            <a:ext cx="646141" cy="659983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>
            <a:off x="3165326" y="3234846"/>
            <a:ext cx="646141" cy="659983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41" name="Content Placeholder 4"/>
          <p:cNvSpPr txBox="1">
            <a:spLocks/>
          </p:cNvSpPr>
          <p:nvPr/>
        </p:nvSpPr>
        <p:spPr>
          <a:xfrm>
            <a:off x="749788" y="4101146"/>
            <a:ext cx="362710" cy="483201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 smtClean="0">
              <a:solidFill>
                <a:srgbClr val="031ED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>
                <a:solidFill>
                  <a:srgbClr val="031ED4"/>
                </a:solidFill>
              </a:rPr>
              <a:t>1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42" name="Content Placeholder 4"/>
          <p:cNvSpPr txBox="1">
            <a:spLocks/>
          </p:cNvSpPr>
          <p:nvPr/>
        </p:nvSpPr>
        <p:spPr>
          <a:xfrm>
            <a:off x="2135934" y="2769615"/>
            <a:ext cx="362710" cy="483201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 smtClean="0">
              <a:solidFill>
                <a:srgbClr val="031ED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>
                <a:solidFill>
                  <a:srgbClr val="031ED4"/>
                </a:solidFill>
              </a:rPr>
              <a:t>1</a:t>
            </a:r>
            <a:endParaRPr lang="en-GB" dirty="0">
              <a:solidFill>
                <a:srgbClr val="031ED4"/>
              </a:solidFill>
            </a:endParaRPr>
          </a:p>
        </p:txBody>
      </p:sp>
      <p:cxnSp>
        <p:nvCxnSpPr>
          <p:cNvPr id="46" name="Curved Connector 45"/>
          <p:cNvCxnSpPr>
            <a:stCxn id="12" idx="2"/>
            <a:endCxn id="34" idx="1"/>
          </p:cNvCxnSpPr>
          <p:nvPr/>
        </p:nvCxnSpPr>
        <p:spPr>
          <a:xfrm rot="10800000" flipV="1">
            <a:off x="953635" y="3618449"/>
            <a:ext cx="194689" cy="1410079"/>
          </a:xfrm>
          <a:prstGeom prst="curvedConnector2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12" idx="0"/>
            <a:endCxn id="36" idx="1"/>
          </p:cNvCxnSpPr>
          <p:nvPr/>
        </p:nvCxnSpPr>
        <p:spPr>
          <a:xfrm rot="16200000" flipH="1">
            <a:off x="2344152" y="2415700"/>
            <a:ext cx="43040" cy="1788557"/>
          </a:xfrm>
          <a:prstGeom prst="curvedConnector3">
            <a:avLst>
              <a:gd name="adj1" fmla="val -655697"/>
            </a:avLst>
          </a:prstGeom>
          <a:ln>
            <a:solidFill>
              <a:srgbClr val="FFD96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urved Connector 57"/>
          <p:cNvCxnSpPr>
            <a:stCxn id="12" idx="4"/>
            <a:endCxn id="35" idx="2"/>
          </p:cNvCxnSpPr>
          <p:nvPr/>
        </p:nvCxnSpPr>
        <p:spPr>
          <a:xfrm rot="16200000" flipH="1">
            <a:off x="1336712" y="4083122"/>
            <a:ext cx="1327771" cy="1058407"/>
          </a:xfrm>
          <a:prstGeom prst="curvedConnector2">
            <a:avLst/>
          </a:prstGeom>
          <a:ln>
            <a:solidFill>
              <a:srgbClr val="FFD96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36" idx="4"/>
          </p:cNvCxnSpPr>
          <p:nvPr/>
        </p:nvCxnSpPr>
        <p:spPr>
          <a:xfrm flipH="1">
            <a:off x="3090333" y="3894829"/>
            <a:ext cx="398064" cy="11146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urved Connector 63"/>
          <p:cNvCxnSpPr>
            <a:endCxn id="35" idx="6"/>
          </p:cNvCxnSpPr>
          <p:nvPr/>
        </p:nvCxnSpPr>
        <p:spPr>
          <a:xfrm rot="5400000">
            <a:off x="2710477" y="4261355"/>
            <a:ext cx="1480323" cy="549391"/>
          </a:xfrm>
          <a:prstGeom prst="curvedConnector2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Content Placeholder 4"/>
          <p:cNvSpPr txBox="1">
            <a:spLocks/>
          </p:cNvSpPr>
          <p:nvPr/>
        </p:nvSpPr>
        <p:spPr>
          <a:xfrm>
            <a:off x="3643001" y="4234347"/>
            <a:ext cx="362710" cy="483201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 smtClean="0">
              <a:solidFill>
                <a:srgbClr val="031ED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>
                <a:solidFill>
                  <a:srgbClr val="031ED4"/>
                </a:solidFill>
              </a:rPr>
              <a:t>1</a:t>
            </a:r>
            <a:endParaRPr lang="en-GB" dirty="0">
              <a:solidFill>
                <a:srgbClr val="031ED4"/>
              </a:solidFill>
            </a:endParaRPr>
          </a:p>
        </p:txBody>
      </p:sp>
      <p:cxnSp>
        <p:nvCxnSpPr>
          <p:cNvPr id="67" name="Curved Connector 66"/>
          <p:cNvCxnSpPr>
            <a:stCxn id="35" idx="0"/>
            <a:endCxn id="12" idx="6"/>
          </p:cNvCxnSpPr>
          <p:nvPr/>
        </p:nvCxnSpPr>
        <p:spPr>
          <a:xfrm rot="16200000" flipV="1">
            <a:off x="1659783" y="3753131"/>
            <a:ext cx="1327770" cy="1058408"/>
          </a:xfrm>
          <a:prstGeom prst="curved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Content Placeholder 4"/>
          <p:cNvSpPr txBox="1">
            <a:spLocks/>
          </p:cNvSpPr>
          <p:nvPr/>
        </p:nvSpPr>
        <p:spPr>
          <a:xfrm>
            <a:off x="2553623" y="3779970"/>
            <a:ext cx="362710" cy="483201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 smtClean="0">
              <a:solidFill>
                <a:srgbClr val="031ED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>
                <a:solidFill>
                  <a:srgbClr val="031ED4"/>
                </a:solidFill>
              </a:rPr>
              <a:t>1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023554" y="2031999"/>
            <a:ext cx="602544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31ED4"/>
                </a:solidFill>
              </a:rPr>
              <a:t>3-way join: b=2 buckets, b^3=8 reducers</a:t>
            </a:r>
          </a:p>
          <a:p>
            <a:endParaRPr lang="en-US" sz="2000" dirty="0" smtClean="0"/>
          </a:p>
          <a:p>
            <a:pPr marL="285750" indent="-285750">
              <a:buFont typeface="Arial"/>
              <a:buChar char="•"/>
            </a:pPr>
            <a:r>
              <a:rPr lang="en-GB" sz="2000" dirty="0" smtClean="0">
                <a:solidFill>
                  <a:srgbClr val="031ED4"/>
                </a:solidFill>
              </a:rPr>
              <a:t>Map: </a:t>
            </a:r>
          </a:p>
          <a:p>
            <a:pPr marL="742950" lvl="1" indent="-285750">
              <a:buFont typeface="Arial"/>
              <a:buChar char="•"/>
            </a:pPr>
            <a:r>
              <a:rPr lang="en-GB" sz="2000" dirty="0" smtClean="0">
                <a:solidFill>
                  <a:srgbClr val="031ED4"/>
                </a:solidFill>
              </a:rPr>
              <a:t>Read input =&gt; (u, v) with u &lt; v</a:t>
            </a:r>
          </a:p>
          <a:p>
            <a:pPr marL="742950" lvl="1" indent="-285750">
              <a:buFont typeface="Arial"/>
              <a:buChar char="•"/>
            </a:pPr>
            <a:r>
              <a:rPr lang="en-GB" sz="2000" dirty="0" smtClean="0">
                <a:solidFill>
                  <a:srgbClr val="031ED4"/>
                </a:solidFill>
              </a:rPr>
              <a:t>Send (u, v) to reducer number</a:t>
            </a:r>
          </a:p>
          <a:p>
            <a:pPr marL="1200150" lvl="2" indent="-285750">
              <a:buFont typeface="Arial"/>
              <a:buChar char="•"/>
            </a:pPr>
            <a:r>
              <a:rPr lang="en-GB" sz="2000" dirty="0" smtClean="0">
                <a:solidFill>
                  <a:srgbClr val="3366FF"/>
                </a:solidFill>
              </a:rPr>
              <a:t>(</a:t>
            </a:r>
            <a:r>
              <a:rPr lang="en-GB" sz="2000" dirty="0" err="1" smtClean="0">
                <a:solidFill>
                  <a:srgbClr val="3366FF"/>
                </a:solidFill>
              </a:rPr>
              <a:t>u%b</a:t>
            </a:r>
            <a:r>
              <a:rPr lang="en-GB" sz="2000" dirty="0" smtClean="0">
                <a:solidFill>
                  <a:srgbClr val="3366FF"/>
                </a:solidFill>
              </a:rPr>
              <a:t>, </a:t>
            </a:r>
            <a:r>
              <a:rPr lang="en-GB" sz="2000" dirty="0" err="1" smtClean="0">
                <a:solidFill>
                  <a:srgbClr val="3366FF"/>
                </a:solidFill>
              </a:rPr>
              <a:t>v%b</a:t>
            </a:r>
            <a:r>
              <a:rPr lang="en-GB" sz="2000" dirty="0" smtClean="0">
                <a:solidFill>
                  <a:srgbClr val="3366FF"/>
                </a:solidFill>
              </a:rPr>
              <a:t>, *) as XY edge</a:t>
            </a:r>
          </a:p>
          <a:p>
            <a:pPr marL="1200150" lvl="2" indent="-285750">
              <a:buFont typeface="Arial"/>
              <a:buChar char="•"/>
            </a:pPr>
            <a:r>
              <a:rPr lang="en-GB" sz="2000" dirty="0" smtClean="0">
                <a:solidFill>
                  <a:srgbClr val="3366FF"/>
                </a:solidFill>
              </a:rPr>
              <a:t>(*, </a:t>
            </a:r>
            <a:r>
              <a:rPr lang="en-GB" sz="2000" dirty="0" err="1" smtClean="0">
                <a:solidFill>
                  <a:srgbClr val="3366FF"/>
                </a:solidFill>
              </a:rPr>
              <a:t>u</a:t>
            </a:r>
            <a:r>
              <a:rPr lang="en-GB" sz="2000" dirty="0" err="1">
                <a:solidFill>
                  <a:srgbClr val="3366FF"/>
                </a:solidFill>
              </a:rPr>
              <a:t>%b</a:t>
            </a:r>
            <a:r>
              <a:rPr lang="en-GB" sz="2000" dirty="0">
                <a:solidFill>
                  <a:srgbClr val="3366FF"/>
                </a:solidFill>
              </a:rPr>
              <a:t>, </a:t>
            </a:r>
            <a:r>
              <a:rPr lang="en-GB" sz="2000" dirty="0" err="1">
                <a:solidFill>
                  <a:srgbClr val="3366FF"/>
                </a:solidFill>
              </a:rPr>
              <a:t>v%</a:t>
            </a:r>
            <a:r>
              <a:rPr lang="en-GB" sz="2000" dirty="0" err="1" smtClean="0">
                <a:solidFill>
                  <a:srgbClr val="3366FF"/>
                </a:solidFill>
              </a:rPr>
              <a:t>b</a:t>
            </a:r>
            <a:r>
              <a:rPr lang="en-GB" sz="2000" dirty="0" smtClean="0">
                <a:solidFill>
                  <a:srgbClr val="3366FF"/>
                </a:solidFill>
              </a:rPr>
              <a:t>) </a:t>
            </a:r>
            <a:r>
              <a:rPr lang="en-GB" sz="2000" dirty="0">
                <a:solidFill>
                  <a:srgbClr val="3366FF"/>
                </a:solidFill>
              </a:rPr>
              <a:t>as </a:t>
            </a:r>
            <a:r>
              <a:rPr lang="en-GB" sz="2000" dirty="0" smtClean="0">
                <a:solidFill>
                  <a:srgbClr val="3366FF"/>
                </a:solidFill>
              </a:rPr>
              <a:t>YZ </a:t>
            </a:r>
            <a:r>
              <a:rPr lang="en-GB" sz="2000" dirty="0">
                <a:solidFill>
                  <a:srgbClr val="3366FF"/>
                </a:solidFill>
              </a:rPr>
              <a:t>edge</a:t>
            </a:r>
          </a:p>
          <a:p>
            <a:pPr marL="1200150" lvl="2" indent="-285750">
              <a:buFont typeface="Arial"/>
              <a:buChar char="•"/>
            </a:pPr>
            <a:r>
              <a:rPr lang="en-GB" sz="2000" dirty="0">
                <a:solidFill>
                  <a:srgbClr val="3366FF"/>
                </a:solidFill>
              </a:rPr>
              <a:t>(</a:t>
            </a:r>
            <a:r>
              <a:rPr lang="en-GB" sz="2000" dirty="0" err="1">
                <a:solidFill>
                  <a:srgbClr val="3366FF"/>
                </a:solidFill>
              </a:rPr>
              <a:t>u%b</a:t>
            </a:r>
            <a:r>
              <a:rPr lang="en-GB" sz="2000" dirty="0">
                <a:solidFill>
                  <a:srgbClr val="3366FF"/>
                </a:solidFill>
              </a:rPr>
              <a:t>, </a:t>
            </a:r>
            <a:r>
              <a:rPr lang="en-GB" sz="2000" dirty="0" smtClean="0">
                <a:solidFill>
                  <a:srgbClr val="3366FF"/>
                </a:solidFill>
              </a:rPr>
              <a:t>*, </a:t>
            </a:r>
            <a:r>
              <a:rPr lang="en-GB" sz="2000" dirty="0" err="1" smtClean="0">
                <a:solidFill>
                  <a:srgbClr val="3366FF"/>
                </a:solidFill>
              </a:rPr>
              <a:t>v</a:t>
            </a:r>
            <a:r>
              <a:rPr lang="en-GB" sz="2000" dirty="0" err="1">
                <a:solidFill>
                  <a:srgbClr val="3366FF"/>
                </a:solidFill>
              </a:rPr>
              <a:t>%</a:t>
            </a:r>
            <a:r>
              <a:rPr lang="en-GB" sz="2000" dirty="0" err="1" smtClean="0">
                <a:solidFill>
                  <a:srgbClr val="3366FF"/>
                </a:solidFill>
              </a:rPr>
              <a:t>b</a:t>
            </a:r>
            <a:r>
              <a:rPr lang="en-GB" sz="2000" dirty="0" smtClean="0">
                <a:solidFill>
                  <a:srgbClr val="3366FF"/>
                </a:solidFill>
              </a:rPr>
              <a:t>) </a:t>
            </a:r>
            <a:r>
              <a:rPr lang="en-GB" sz="2000" dirty="0">
                <a:solidFill>
                  <a:srgbClr val="3366FF"/>
                </a:solidFill>
              </a:rPr>
              <a:t>as </a:t>
            </a:r>
            <a:r>
              <a:rPr lang="en-GB" sz="2000" dirty="0" smtClean="0">
                <a:solidFill>
                  <a:srgbClr val="3366FF"/>
                </a:solidFill>
              </a:rPr>
              <a:t>XZ edge</a:t>
            </a:r>
            <a:endParaRPr lang="en-GB" sz="2000" dirty="0">
              <a:solidFill>
                <a:srgbClr val="031ED4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GB" sz="2000" dirty="0" smtClean="0">
                <a:solidFill>
                  <a:srgbClr val="031ED4"/>
                </a:solidFill>
              </a:rPr>
              <a:t>Reduce:</a:t>
            </a:r>
          </a:p>
          <a:p>
            <a:pPr marL="742950" lvl="1" indent="-285750">
              <a:buFont typeface="Arial"/>
              <a:buChar char="•"/>
            </a:pPr>
            <a:r>
              <a:rPr lang="en-GB" sz="2000" dirty="0" smtClean="0">
                <a:solidFill>
                  <a:srgbClr val="031ED4"/>
                </a:solidFill>
              </a:rPr>
              <a:t>For each (u, v) </a:t>
            </a:r>
            <a:r>
              <a:rPr lang="en-GB" sz="2000" dirty="0" smtClean="0">
                <a:solidFill>
                  <a:srgbClr val="3366FF"/>
                </a:solidFill>
              </a:rPr>
              <a:t>as XY edge</a:t>
            </a:r>
          </a:p>
          <a:p>
            <a:pPr marL="1200150" lvl="2" indent="-285750">
              <a:buFont typeface="Arial"/>
              <a:buChar char="•"/>
            </a:pPr>
            <a:r>
              <a:rPr lang="en-GB" sz="2000" dirty="0" smtClean="0">
                <a:solidFill>
                  <a:srgbClr val="031ED4"/>
                </a:solidFill>
              </a:rPr>
              <a:t>For each (v, w) </a:t>
            </a:r>
            <a:r>
              <a:rPr lang="en-GB" sz="2000" dirty="0" smtClean="0">
                <a:solidFill>
                  <a:srgbClr val="3366FF"/>
                </a:solidFill>
              </a:rPr>
              <a:t>as YZ edge</a:t>
            </a:r>
          </a:p>
          <a:p>
            <a:pPr marL="1657350" lvl="3" indent="-285750">
              <a:buFont typeface="Arial"/>
              <a:buChar char="•"/>
            </a:pPr>
            <a:r>
              <a:rPr lang="en-GB" sz="2000" dirty="0" smtClean="0">
                <a:solidFill>
                  <a:srgbClr val="031ED4"/>
                </a:solidFill>
              </a:rPr>
              <a:t>If (u, w) </a:t>
            </a:r>
            <a:r>
              <a:rPr lang="en-GB" sz="2000" dirty="0" smtClean="0">
                <a:solidFill>
                  <a:srgbClr val="3366FF"/>
                </a:solidFill>
              </a:rPr>
              <a:t>as XZ edge </a:t>
            </a:r>
            <a:r>
              <a:rPr lang="en-GB" sz="2000" dirty="0" smtClean="0">
                <a:solidFill>
                  <a:srgbClr val="031ED4"/>
                </a:solidFill>
              </a:rPr>
              <a:t>found =&gt; </a:t>
            </a:r>
            <a:r>
              <a:rPr lang="en-GB" sz="2000" dirty="0" err="1" smtClean="0">
                <a:solidFill>
                  <a:srgbClr val="031ED4"/>
                </a:solidFill>
              </a:rPr>
              <a:t>uvw</a:t>
            </a:r>
            <a:r>
              <a:rPr lang="en-GB" sz="2000" dirty="0" smtClean="0">
                <a:solidFill>
                  <a:srgbClr val="031ED4"/>
                </a:solidFill>
              </a:rPr>
              <a:t> </a:t>
            </a:r>
            <a:r>
              <a:rPr lang="en-US" dirty="0"/>
              <a:t>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778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4786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Graph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148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tomvansaghi.files.wordpress.com/2011/10/burning-sk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121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GB" sz="4400" dirty="0" smtClean="0"/>
          </a:p>
          <a:p>
            <a:pPr marL="0" indent="0" algn="ctr">
              <a:buNone/>
            </a:pPr>
            <a:r>
              <a:rPr lang="en-GB" sz="4400" dirty="0" err="1" smtClean="0">
                <a:solidFill>
                  <a:schemeClr val="bg1"/>
                </a:solidFill>
              </a:rPr>
              <a:t>eXist</a:t>
            </a:r>
            <a:r>
              <a:rPr lang="en-GB" sz="4400" dirty="0" smtClean="0">
                <a:solidFill>
                  <a:schemeClr val="bg1"/>
                </a:solidFill>
              </a:rPr>
              <a:t> – Hadoop – Graph Analysis</a:t>
            </a:r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6335485"/>
            <a:ext cx="12192000" cy="513184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IN4431 Web Data Management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990600" y="517525"/>
            <a:ext cx="4629539" cy="1034435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This presentation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289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31ED4"/>
                </a:solidFill>
              </a:rPr>
              <a:t>Movie Lookup &amp; Shakespeare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>
                <a:solidFill>
                  <a:srgbClr val="031ED4"/>
                </a:solidFill>
              </a:rPr>
              <a:t>eXist</a:t>
            </a:r>
            <a:r>
              <a:rPr lang="en-GB" dirty="0" smtClean="0">
                <a:solidFill>
                  <a:srgbClr val="031ED4"/>
                </a:solidFill>
              </a:rPr>
              <a:t> Applications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XQuery – XSLT – JQuery</a:t>
            </a:r>
          </a:p>
          <a:p>
            <a:r>
              <a:rPr lang="en-GB" dirty="0" smtClean="0">
                <a:solidFill>
                  <a:srgbClr val="031ED4"/>
                </a:solidFill>
              </a:rPr>
              <a:t>Most difficult: Displaying character lines</a:t>
            </a:r>
          </a:p>
          <a:p>
            <a:endParaRPr lang="en-GB" dirty="0" smtClean="0">
              <a:solidFill>
                <a:srgbClr val="031ED4"/>
              </a:solidFill>
            </a:endParaRPr>
          </a:p>
          <a:p>
            <a:endParaRPr lang="en-GB" dirty="0">
              <a:solidFill>
                <a:srgbClr val="031ED4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427" y="3676252"/>
            <a:ext cx="3522756" cy="13003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901" y="2291177"/>
            <a:ext cx="4314825" cy="1057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824" y="4235670"/>
            <a:ext cx="1636018" cy="183666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pic>
        <p:nvPicPr>
          <p:cNvPr id="3" name="Picture 2" descr="twitter-bootstrap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4959" y="4963146"/>
            <a:ext cx="2041124" cy="114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687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tomvansaghi.files.wordpress.com/2011/10/burning-sk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344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629539" cy="1325563"/>
          </a:xfrm>
          <a:solidFill>
            <a:srgbClr val="031ED4"/>
          </a:solidFill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This presentation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12115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GB" sz="4400" dirty="0" smtClean="0"/>
          </a:p>
          <a:p>
            <a:pPr marL="0" indent="0" algn="ctr">
              <a:buNone/>
            </a:pPr>
            <a:r>
              <a:rPr lang="en-GB" sz="4400" dirty="0" smtClean="0">
                <a:solidFill>
                  <a:schemeClr val="bg1"/>
                </a:solidFill>
              </a:rPr>
              <a:t>eXist – eXist – Hadoop - </a:t>
            </a:r>
            <a:r>
              <a:rPr lang="en-GB" sz="4400" dirty="0" err="1" smtClean="0">
                <a:solidFill>
                  <a:schemeClr val="bg1"/>
                </a:solidFill>
              </a:rPr>
              <a:t>Giraph</a:t>
            </a:r>
            <a:endParaRPr lang="en-GB" sz="44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/>
                </a:solidFill>
              </a:rPr>
              <a:t>IN4431 Webdatamanagement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9" name="Picture 6" descr="http://www.cfa.arizona.edu/symphony/images/ArizonaSymphony2011aerialSerrano_00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0" y="6335485"/>
            <a:ext cx="12192000" cy="513184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90600" y="502609"/>
            <a:ext cx="4629539" cy="1034435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Music XML Online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5740" y="6413232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0600" y="2155371"/>
            <a:ext cx="5631235" cy="1384995"/>
          </a:xfrm>
          <a:prstGeom prst="rect">
            <a:avLst/>
          </a:prstGeom>
          <a:solidFill>
            <a:srgbClr val="071CA2">
              <a:alpha val="7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eXist wrapper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Conversion on upload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Everything else using XML</a:t>
            </a:r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969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0214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eXist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237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736" y="309902"/>
            <a:ext cx="2336620" cy="1325563"/>
          </a:xfrm>
        </p:spPr>
        <p:txBody>
          <a:bodyPr/>
          <a:lstStyle/>
          <a:p>
            <a:r>
              <a:rPr lang="en-GB" dirty="0" err="1" smtClean="0">
                <a:solidFill>
                  <a:srgbClr val="031ED4"/>
                </a:solidFill>
              </a:rPr>
              <a:t>XMovie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52144" y="1535704"/>
            <a:ext cx="2843534" cy="4351338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>
                <a:solidFill>
                  <a:srgbClr val="031ED4"/>
                </a:solidFill>
              </a:rPr>
              <a:t>Movie search</a:t>
            </a:r>
          </a:p>
          <a:p>
            <a:endParaRPr lang="en-GB" dirty="0">
              <a:solidFill>
                <a:srgbClr val="031ED4"/>
              </a:solidFill>
            </a:endParaRPr>
          </a:p>
          <a:p>
            <a:r>
              <a:rPr lang="en-GB" dirty="0" smtClean="0">
                <a:solidFill>
                  <a:srgbClr val="031ED4"/>
                </a:solidFill>
              </a:rPr>
              <a:t>Client: </a:t>
            </a:r>
          </a:p>
          <a:p>
            <a:pPr lvl="1"/>
            <a:r>
              <a:rPr lang="en-GB" dirty="0" smtClean="0">
                <a:solidFill>
                  <a:srgbClr val="3366FF"/>
                </a:solidFill>
              </a:rPr>
              <a:t>HTML</a:t>
            </a:r>
          </a:p>
          <a:p>
            <a:pPr lvl="1"/>
            <a:r>
              <a:rPr lang="en-GB" dirty="0" err="1" smtClean="0">
                <a:solidFill>
                  <a:srgbClr val="3366FF"/>
                </a:solidFill>
              </a:rPr>
              <a:t>JQuery</a:t>
            </a:r>
            <a:endParaRPr lang="en-GB" dirty="0" smtClean="0">
              <a:solidFill>
                <a:srgbClr val="3366FF"/>
              </a:solidFill>
            </a:endParaRPr>
          </a:p>
          <a:p>
            <a:pPr lvl="1"/>
            <a:endParaRPr lang="en-GB" dirty="0" smtClean="0">
              <a:solidFill>
                <a:srgbClr val="3366FF"/>
              </a:solidFill>
            </a:endParaRPr>
          </a:p>
          <a:p>
            <a:r>
              <a:rPr lang="en-GB" dirty="0" smtClean="0">
                <a:solidFill>
                  <a:srgbClr val="031ED4"/>
                </a:solidFill>
              </a:rPr>
              <a:t>Server: </a:t>
            </a:r>
          </a:p>
          <a:p>
            <a:pPr lvl="1"/>
            <a:r>
              <a:rPr lang="en-GB" dirty="0" smtClean="0">
                <a:solidFill>
                  <a:srgbClr val="3366FF"/>
                </a:solidFill>
              </a:rPr>
              <a:t>XQuery </a:t>
            </a:r>
          </a:p>
          <a:p>
            <a:pPr lvl="1"/>
            <a:r>
              <a:rPr lang="en-GB" dirty="0" smtClean="0">
                <a:solidFill>
                  <a:srgbClr val="3366FF"/>
                </a:solidFill>
              </a:rPr>
              <a:t>XSLT </a:t>
            </a:r>
          </a:p>
          <a:p>
            <a:pPr lvl="1"/>
            <a:endParaRPr lang="en-GB" dirty="0" smtClean="0">
              <a:solidFill>
                <a:srgbClr val="3366FF"/>
              </a:solidFill>
            </a:endParaRPr>
          </a:p>
          <a:p>
            <a:r>
              <a:rPr lang="en-GB" dirty="0" smtClean="0">
                <a:solidFill>
                  <a:srgbClr val="031ED4"/>
                </a:solidFill>
              </a:rPr>
              <a:t>REST calls</a:t>
            </a:r>
            <a:endParaRPr lang="en-GB" dirty="0" smtClean="0">
              <a:solidFill>
                <a:srgbClr val="031ED4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151617" y="310440"/>
            <a:ext cx="23366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 smtClean="0">
                <a:solidFill>
                  <a:srgbClr val="031ED4"/>
                </a:solidFill>
              </a:rPr>
              <a:t>XOpera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7964658" y="324244"/>
            <a:ext cx="255421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 smtClean="0">
                <a:solidFill>
                  <a:srgbClr val="031ED4"/>
                </a:solidFill>
              </a:rPr>
              <a:t>XPartiture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4" name="Content Placeholder 4"/>
          <p:cNvSpPr txBox="1">
            <a:spLocks/>
          </p:cNvSpPr>
          <p:nvPr/>
        </p:nvSpPr>
        <p:spPr>
          <a:xfrm>
            <a:off x="3754572" y="1550046"/>
            <a:ext cx="3878802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rgbClr val="031ED4"/>
                </a:solidFill>
              </a:rPr>
              <a:t>Play content</a:t>
            </a:r>
          </a:p>
          <a:p>
            <a:endParaRPr lang="en-GB" dirty="0" smtClean="0">
              <a:solidFill>
                <a:srgbClr val="031ED4"/>
              </a:solidFill>
            </a:endParaRPr>
          </a:p>
          <a:p>
            <a:r>
              <a:rPr lang="en-GB" dirty="0" err="1" smtClean="0">
                <a:solidFill>
                  <a:srgbClr val="031ED4"/>
                </a:solidFill>
              </a:rPr>
              <a:t>eXist</a:t>
            </a:r>
            <a:r>
              <a:rPr lang="en-GB" dirty="0" smtClean="0">
                <a:solidFill>
                  <a:srgbClr val="031ED4"/>
                </a:solidFill>
              </a:rPr>
              <a:t> Application (server)</a:t>
            </a:r>
          </a:p>
          <a:p>
            <a:endParaRPr lang="en-GB" dirty="0" smtClean="0">
              <a:solidFill>
                <a:srgbClr val="031ED4"/>
              </a:solidFill>
            </a:endParaRPr>
          </a:p>
          <a:p>
            <a:r>
              <a:rPr lang="en-GB" dirty="0" smtClean="0">
                <a:solidFill>
                  <a:srgbClr val="031ED4"/>
                </a:solidFill>
              </a:rPr>
              <a:t>Parameters = filters</a:t>
            </a:r>
          </a:p>
          <a:p>
            <a:pPr lvl="1"/>
            <a:r>
              <a:rPr lang="en-GB" dirty="0" smtClean="0">
                <a:solidFill>
                  <a:srgbClr val="3366FF"/>
                </a:solidFill>
              </a:rPr>
              <a:t>Play</a:t>
            </a:r>
          </a:p>
          <a:p>
            <a:pPr lvl="1"/>
            <a:r>
              <a:rPr lang="en-GB" dirty="0" smtClean="0">
                <a:solidFill>
                  <a:srgbClr val="3366FF"/>
                </a:solidFill>
              </a:rPr>
              <a:t>Act</a:t>
            </a:r>
          </a:p>
          <a:p>
            <a:pPr lvl="1"/>
            <a:r>
              <a:rPr lang="en-GB" dirty="0" smtClean="0">
                <a:solidFill>
                  <a:srgbClr val="3366FF"/>
                </a:solidFill>
              </a:rPr>
              <a:t>Scene</a:t>
            </a:r>
          </a:p>
          <a:p>
            <a:pPr lvl="1"/>
            <a:r>
              <a:rPr lang="en-GB" dirty="0" smtClean="0">
                <a:solidFill>
                  <a:srgbClr val="3366FF"/>
                </a:solidFill>
              </a:rPr>
              <a:t>Character</a:t>
            </a:r>
          </a:p>
          <a:p>
            <a:pPr marL="457200" lvl="1" indent="0">
              <a:buNone/>
            </a:pPr>
            <a:endParaRPr lang="en-GB" dirty="0" smtClean="0">
              <a:solidFill>
                <a:srgbClr val="3366FF"/>
              </a:solidFill>
            </a:endParaRPr>
          </a:p>
          <a:p>
            <a:r>
              <a:rPr lang="en-GB" dirty="0" smtClean="0">
                <a:solidFill>
                  <a:srgbClr val="031ED4"/>
                </a:solidFill>
              </a:rPr>
              <a:t>View for each</a:t>
            </a:r>
            <a:endParaRPr lang="en-GB" dirty="0">
              <a:solidFill>
                <a:srgbClr val="031ED4"/>
              </a:solidFill>
            </a:endParaRPr>
          </a:p>
        </p:txBody>
      </p:sp>
      <p:sp>
        <p:nvSpPr>
          <p:cNvPr id="15" name="Content Placeholder 4"/>
          <p:cNvSpPr txBox="1">
            <a:spLocks/>
          </p:cNvSpPr>
          <p:nvPr/>
        </p:nvSpPr>
        <p:spPr>
          <a:xfrm>
            <a:off x="8006069" y="1536241"/>
            <a:ext cx="375456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rgbClr val="031ED4"/>
                </a:solidFill>
              </a:rPr>
              <a:t>Show music scores</a:t>
            </a:r>
          </a:p>
          <a:p>
            <a:endParaRPr lang="en-GB" dirty="0" smtClean="0">
              <a:solidFill>
                <a:srgbClr val="031ED4"/>
              </a:solidFill>
            </a:endParaRPr>
          </a:p>
          <a:p>
            <a:r>
              <a:rPr lang="en-GB" dirty="0" smtClean="0">
                <a:solidFill>
                  <a:srgbClr val="031ED4"/>
                </a:solidFill>
              </a:rPr>
              <a:t>Client</a:t>
            </a:r>
            <a:r>
              <a:rPr lang="en-GB" dirty="0">
                <a:solidFill>
                  <a:srgbClr val="031ED4"/>
                </a:solidFill>
              </a:rPr>
              <a:t>: </a:t>
            </a:r>
          </a:p>
          <a:p>
            <a:pPr lvl="1"/>
            <a:r>
              <a:rPr lang="en-GB" dirty="0">
                <a:solidFill>
                  <a:srgbClr val="3366FF"/>
                </a:solidFill>
              </a:rPr>
              <a:t>HTML</a:t>
            </a:r>
          </a:p>
          <a:p>
            <a:pPr lvl="1"/>
            <a:r>
              <a:rPr lang="en-GB" dirty="0" err="1" smtClean="0">
                <a:solidFill>
                  <a:srgbClr val="3366FF"/>
                </a:solidFill>
              </a:rPr>
              <a:t>Jquery</a:t>
            </a:r>
            <a:endParaRPr lang="en-GB" dirty="0" smtClean="0">
              <a:solidFill>
                <a:srgbClr val="3366FF"/>
              </a:solidFill>
            </a:endParaRPr>
          </a:p>
          <a:p>
            <a:pPr lvl="1"/>
            <a:endParaRPr lang="en-GB" dirty="0">
              <a:solidFill>
                <a:srgbClr val="3366FF"/>
              </a:solidFill>
            </a:endParaRPr>
          </a:p>
          <a:p>
            <a:r>
              <a:rPr lang="en-GB" dirty="0">
                <a:solidFill>
                  <a:srgbClr val="031ED4"/>
                </a:solidFill>
              </a:rPr>
              <a:t>Server: </a:t>
            </a:r>
          </a:p>
          <a:p>
            <a:pPr lvl="1"/>
            <a:r>
              <a:rPr lang="en-GB" dirty="0" smtClean="0">
                <a:solidFill>
                  <a:srgbClr val="3366FF"/>
                </a:solidFill>
              </a:rPr>
              <a:t>Java REST Server (Spark)</a:t>
            </a:r>
          </a:p>
          <a:p>
            <a:pPr lvl="1"/>
            <a:r>
              <a:rPr lang="en-GB" dirty="0" err="1" smtClean="0">
                <a:solidFill>
                  <a:srgbClr val="3366FF"/>
                </a:solidFill>
              </a:rPr>
              <a:t>Lilypond</a:t>
            </a:r>
            <a:endParaRPr lang="en-GB" dirty="0">
              <a:solidFill>
                <a:srgbClr val="3366FF"/>
              </a:solidFill>
            </a:endParaRPr>
          </a:p>
          <a:p>
            <a:pPr lvl="1"/>
            <a:r>
              <a:rPr lang="en-GB" dirty="0" err="1" smtClean="0">
                <a:solidFill>
                  <a:srgbClr val="3366FF"/>
                </a:solidFill>
              </a:rPr>
              <a:t>eXist</a:t>
            </a:r>
            <a:r>
              <a:rPr lang="en-GB" dirty="0" smtClean="0">
                <a:solidFill>
                  <a:srgbClr val="3366FF"/>
                </a:solidFill>
              </a:rPr>
              <a:t> Database</a:t>
            </a:r>
          </a:p>
          <a:p>
            <a:pPr lvl="1"/>
            <a:endParaRPr lang="en-GB" dirty="0" smtClean="0">
              <a:solidFill>
                <a:srgbClr val="3366FF"/>
              </a:solidFill>
            </a:endParaRPr>
          </a:p>
          <a:p>
            <a:r>
              <a:rPr lang="en-GB" dirty="0" smtClean="0">
                <a:solidFill>
                  <a:srgbClr val="031ED4"/>
                </a:solidFill>
              </a:rPr>
              <a:t>On-demand</a:t>
            </a:r>
          </a:p>
          <a:p>
            <a:endParaRPr lang="en-GB" dirty="0">
              <a:solidFill>
                <a:srgbClr val="3366FF"/>
              </a:solidFill>
            </a:endParaRPr>
          </a:p>
          <a:p>
            <a:endParaRPr lang="en-GB" dirty="0" smtClean="0">
              <a:solidFill>
                <a:srgbClr val="031ED4"/>
              </a:solidFill>
            </a:endParaRPr>
          </a:p>
          <a:p>
            <a:endParaRPr lang="en-GB" dirty="0">
              <a:solidFill>
                <a:srgbClr val="031E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769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4825482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eXist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840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-74645"/>
            <a:ext cx="12192000" cy="635712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645"/>
            <a:ext cx="12192000" cy="635712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3305" y="6410128"/>
            <a:ext cx="12008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IN4431 Web Data Management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38200" y="2192400"/>
            <a:ext cx="4638867" cy="1384995"/>
          </a:xfrm>
          <a:prstGeom prst="rect">
            <a:avLst/>
          </a:prstGeom>
          <a:solidFill>
            <a:srgbClr val="071CA2">
              <a:alpha val="7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Combiner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Movie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err="1" smtClean="0">
                <a:solidFill>
                  <a:schemeClr val="bg1"/>
                </a:solidFill>
              </a:rPr>
              <a:t>PigLatin</a:t>
            </a:r>
            <a:r>
              <a:rPr lang="en-GB" sz="2800" dirty="0" smtClean="0">
                <a:solidFill>
                  <a:schemeClr val="bg1"/>
                </a:solidFill>
              </a:rPr>
              <a:t> Query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65508" y="2192400"/>
            <a:ext cx="5088292" cy="1384995"/>
          </a:xfrm>
          <a:prstGeom prst="rect">
            <a:avLst/>
          </a:prstGeom>
          <a:solidFill>
            <a:srgbClr val="071CA2">
              <a:alpha val="70000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Software setup &amp;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XML Input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chemeClr val="bg1"/>
                </a:solidFill>
              </a:rPr>
              <a:t>Read Movie XML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38200" y="522514"/>
            <a:ext cx="10515600" cy="1007706"/>
          </a:xfrm>
          <a:prstGeom prst="rect">
            <a:avLst/>
          </a:prstGeom>
          <a:solidFill>
            <a:srgbClr val="031ED4">
              <a:alpha val="70000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Map Combine Reduce &amp; </a:t>
            </a:r>
            <a:r>
              <a:rPr lang="en-GB" dirty="0" err="1" smtClean="0">
                <a:solidFill>
                  <a:schemeClr val="bg1"/>
                </a:solidFill>
              </a:rPr>
              <a:t>PigLatin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169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29" t="658" r="10232" b="-658"/>
          <a:stretch/>
        </p:blipFill>
        <p:spPr>
          <a:xfrm>
            <a:off x="-1334278" y="0"/>
            <a:ext cx="13526278" cy="6923314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5478624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>
                <a:solidFill>
                  <a:schemeClr val="bg1"/>
                </a:solidFill>
              </a:rPr>
              <a:t>Demonstrating Hadoop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0166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</TotalTime>
  <Words>333</Words>
  <Application>Microsoft Macintosh PowerPoint</Application>
  <PresentationFormat>Custom</PresentationFormat>
  <Paragraphs>106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Web Data Management</vt:lpstr>
      <vt:lpstr>PowerPoint Presentation</vt:lpstr>
      <vt:lpstr>Movie Lookup &amp; Shakespeare</vt:lpstr>
      <vt:lpstr>This presentation</vt:lpstr>
      <vt:lpstr>PowerPoint Presentation</vt:lpstr>
      <vt:lpstr>XMovie</vt:lpstr>
      <vt:lpstr>PowerPoint Presentation</vt:lpstr>
      <vt:lpstr>PowerPoint Presentation</vt:lpstr>
      <vt:lpstr>PowerPoint Presentation</vt:lpstr>
      <vt:lpstr>Inverted File TF-IDF</vt:lpstr>
      <vt:lpstr>PowerPoint Presentation</vt:lpstr>
      <vt:lpstr>Graph Analysis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Webdatamanagement</dc:title>
  <dc:creator>bouke</dc:creator>
  <cp:lastModifiedBy>Ane</cp:lastModifiedBy>
  <cp:revision>49</cp:revision>
  <dcterms:created xsi:type="dcterms:W3CDTF">2014-06-29T10:42:03Z</dcterms:created>
  <dcterms:modified xsi:type="dcterms:W3CDTF">2014-06-30T22:37:07Z</dcterms:modified>
</cp:coreProperties>
</file>

<file path=docProps/thumbnail.jpeg>
</file>